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y="5143500" cx="9144000"/>
  <p:notesSz cx="6858000" cy="9144000"/>
  <p:embeddedFontLst>
    <p:embeddedFont>
      <p:font typeface="Proxima Nova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roximaNova-bold.fntdata"/><Relationship Id="rId20" Type="http://schemas.openxmlformats.org/officeDocument/2006/relationships/slide" Target="slides/slide15.xml"/><Relationship Id="rId42" Type="http://schemas.openxmlformats.org/officeDocument/2006/relationships/font" Target="fonts/ProximaNova-boldItalic.fntdata"/><Relationship Id="rId41" Type="http://schemas.openxmlformats.org/officeDocument/2006/relationships/font" Target="fonts/ProximaNova-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ProximaNova-regular.fntdata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58ba3f6fc6_1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58ba3f6fc6_1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Split up on type of work? (front-end vs. back end)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Split up on part of work? (different portions of the GUI)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Latter ended up being more helpful, though we did need some front-end specialization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+screenshots of original gui and portions we could separate conceptually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+ccl: probably should have done more theory stuff to have a better idea of what we could split up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58ba3f6fc6_1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58ba3f6fc6_1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Split up on type of work? (front-end vs. back end)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Split up on part of work? (different portions of the GUI)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Latter ended up being more helpful, though we did need some front-end specialization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+screenshots of original gui and portions we could separate conceptually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+ccl: probably should have done more theory stuff to have a better idea of what we could split up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8ba3f6fc6_1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8ba3f6fc6_1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Split up on type of work? (front-end vs. back end)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Split up on part of work? (different portions of the GUI)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Latter ended up being more helpful, though we did need some front-end specialization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+screenshots of original gui and portions we could separate conceptually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+ccl: probably should have done more theory stuff to have a better idea of what we could split up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8ba3f6fc6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58ba3f6fc6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Made aware from the start of difficulty making graphs ‘talk’ to each other, so we were careful to facilitate that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8ba3f6fc6_1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58ba3f6fc6_1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++examples of differences in plotting : matlab is more built for this sort of thing so we had to learn how to JSX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58ba3f6fc6_1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58ba3f6fc6_1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++examples of differences in plotting : matlab is more built for this sort of thing so we had to learn how to JSX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(here are the tools we learned about, how they work, how we used them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56af68f117_1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56af68f117_1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++examples of differences in plotting : matlab is more built for this sort of thing so we had to learn how to JSX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(here are the tools we learned about, how they work, how we used them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58ba3f6fc6_1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58ba3f6fc6_1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++examples of differences in plotting : matlab is more built for this sort of thing so we had to learn how to JSX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(here are the tools we learned about, how they work, how we used them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56af68f117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56af68f117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++examples of differences in plotting : matlab is more built for this sort of thing so we had to learn how to JSX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(here are the tools we learned about, how they work, how we used them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6af68f117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6af68f117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 we don’t actually know digital signal processing, we were able to get the formulas for these curves and functions abstracted out, to focus on actual GUI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58ba3f6fc6_0_3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58ba3f6fc6_0_3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Introduce our team members.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Introduce our the background of us. (new members to VIP, members have limited experience and knowledge about JavaScript and JSXgraph.)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What we did this semester.(Improve on the DLTI lab, work together on GitHub) 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58ba3f6fc6_1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58ba3f6fc6_1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++examples of differences in plotting : matlab is more built for this sort of thing so we had to learn how to JSX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56af68f117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56af68f117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++examples of differences in plotting : matlab is more built for this sort of thing so we had to learn how to JSX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56af68f117_1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56af68f117_1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++examples of differences in plotting : matlab is more built for this sort of thing so we had to learn how to JSX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58ba3f6fc6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58ba3f6fc6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++ screenshots of original matlab + snippets of our graphs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Initial setup was a bit all over the place: hard to follow, non linear, and not set up as the old demo was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Decided to try and stick to the original, as it made the different components’ purposes excessively clear.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created layout independently of our graphs, which turned out to be perfect for recombining at the end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56af68f117_1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56af68f117_1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++ screenshots of original matlab + snippets of our graphs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Initial setup was a bit all over the place: hard to follow, non linear, and not set up as the old demo was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Decided to try and stick to the original, as it made the different components’ purposes excessively clear.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created layout independently of our graphs, which turned out to be perfect for recombining at the end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56af68f117_1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56af68f117_1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++ screenshots of original matlab + snippets of our graphs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Initial setup was a bit all over the place: hard to follow, non linear, and not set up as the old demo was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Decided to try and stick to the original, as it made the different components’ purposes excessively clear.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created layout independently of our graphs, which turned out to be perfect for recombining at the end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58ba3f6fc6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58ba3f6fc6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+include output graphs and a bit of code that allows it to communicate with filters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+We didn’t even really need to make graphs communicate other than the output graph &amp; filter graph → the inputs are all the input signal &amp; filter settings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56af68f117_1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56af68f117_1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+include output graphs and a bit of code that allows it to communicate with filters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+We didn’t even really need to make graphs communicate other than the output graph &amp; filter graph → the inputs are all the input signal &amp; filter settings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56af68f117_2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56af68f117_2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+include output graphs and a bit of code that allows it to communicate with filters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+We didn’t even really need to make graphs communicate other than the output graph &amp; filter graph → the inputs are all the input signal &amp; filter settings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56ae87b229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56ae87b229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58ba3f6fc6_0_3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58ba3f6fc6_0_3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56ae87b229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56ae87b229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58ba3f6fc6_0_4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58ba3f6fc6_0_4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58ba3f6fc6_0_4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58ba3f6fc6_0_4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56aab570a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56aab570a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56aab53c3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56aab53c3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8ba3f6fc6_0_3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8ba3f6fc6_0_3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58ba3f6fc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58ba3f6fc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8ba3f6fc6_1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8ba3f6fc6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Split up on type of work? (front-end vs. back end)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Split up on part of work? (different portions of the GUI)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Latter ended up being more helpful, though we did need some front-end specialization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+screenshots of original gui and portions we could separate conceptually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+ccl: probably should have done more theory stuff to have a better idea of what we could split up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58ba3f6fc6_1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58ba3f6fc6_1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Split up on type of work? (front-end vs. back end)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Split up on part of work? (different portions of the GUI)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Latter ended up being more helpful, though we did need some front-end specialization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+screenshots of original gui and portions we could separate conceptually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+ccl: probably should have done more theory stuff to have a better idea of what we could split up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8ba3f6fc6_1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8ba3f6fc6_1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Split up on type of work? (front-end vs. back end)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Split up on part of work? (different portions of the GUI)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Latter ended up being more helpful, though we did need some front-end specialization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+screenshots of original gui and portions we could separate conceptually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+ccl: probably should have done more theory stuff to have a better idea of what we could split up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image" Target="../media/image14.png"/><Relationship Id="rId5" Type="http://schemas.openxmlformats.org/officeDocument/2006/relationships/image" Target="../media/image2.png"/><Relationship Id="rId6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gif"/><Relationship Id="rId4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png"/><Relationship Id="rId4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Relationship Id="rId4" Type="http://schemas.openxmlformats.org/officeDocument/2006/relationships/image" Target="../media/image6.png"/><Relationship Id="rId5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3.png"/><Relationship Id="rId4" Type="http://schemas.openxmlformats.org/officeDocument/2006/relationships/image" Target="../media/image2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D3B45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Intelligent Tutoring Systems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DLTI-2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Splitting up the work </a:t>
            </a:r>
            <a:r>
              <a:rPr lang="en" sz="2000"/>
              <a:t>— original GUI</a:t>
            </a:r>
            <a:endParaRPr sz="2000"/>
          </a:p>
        </p:txBody>
      </p:sp>
      <p:pic>
        <p:nvPicPr>
          <p:cNvPr id="122" name="Google Shape;12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0250" y="1246325"/>
            <a:ext cx="6027500" cy="339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2"/>
          <p:cNvSpPr/>
          <p:nvPr/>
        </p:nvSpPr>
        <p:spPr>
          <a:xfrm>
            <a:off x="1599350" y="1484200"/>
            <a:ext cx="1855200" cy="16248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2"/>
          <p:cNvSpPr/>
          <p:nvPr/>
        </p:nvSpPr>
        <p:spPr>
          <a:xfrm>
            <a:off x="5462250" y="1484200"/>
            <a:ext cx="1855200" cy="16248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2"/>
          <p:cNvSpPr txBox="1"/>
          <p:nvPr/>
        </p:nvSpPr>
        <p:spPr>
          <a:xfrm>
            <a:off x="1066200" y="4640500"/>
            <a:ext cx="70116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These graphs are similar, so a similar plotting function may be used for both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Splitting up the work </a:t>
            </a:r>
            <a:r>
              <a:rPr lang="en" sz="2000"/>
              <a:t>— original GUI</a:t>
            </a:r>
            <a:endParaRPr sz="2000"/>
          </a:p>
        </p:txBody>
      </p:sp>
      <p:pic>
        <p:nvPicPr>
          <p:cNvPr id="131" name="Google Shape;13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0250" y="1246325"/>
            <a:ext cx="6027500" cy="339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3"/>
          <p:cNvSpPr/>
          <p:nvPr/>
        </p:nvSpPr>
        <p:spPr>
          <a:xfrm>
            <a:off x="3518000" y="1164325"/>
            <a:ext cx="1855200" cy="35697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3"/>
          <p:cNvSpPr txBox="1"/>
          <p:nvPr/>
        </p:nvSpPr>
        <p:spPr>
          <a:xfrm>
            <a:off x="1029900" y="4640500"/>
            <a:ext cx="70842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These graphs use formulas given that we could plug into a JSX ‘curve’ object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Splitting up the work </a:t>
            </a:r>
            <a:r>
              <a:rPr lang="en" sz="2000"/>
              <a:t>— original GUI</a:t>
            </a:r>
            <a:endParaRPr sz="2000"/>
          </a:p>
        </p:txBody>
      </p:sp>
      <p:pic>
        <p:nvPicPr>
          <p:cNvPr id="139" name="Google Shape;13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0250" y="1246325"/>
            <a:ext cx="6027500" cy="339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4"/>
          <p:cNvSpPr/>
          <p:nvPr/>
        </p:nvSpPr>
        <p:spPr>
          <a:xfrm>
            <a:off x="1535375" y="3237075"/>
            <a:ext cx="1752900" cy="14034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4"/>
          <p:cNvSpPr/>
          <p:nvPr/>
        </p:nvSpPr>
        <p:spPr>
          <a:xfrm>
            <a:off x="5423875" y="3237075"/>
            <a:ext cx="1997100" cy="14034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4"/>
          <p:cNvSpPr txBox="1"/>
          <p:nvPr/>
        </p:nvSpPr>
        <p:spPr>
          <a:xfrm>
            <a:off x="183900" y="4640475"/>
            <a:ext cx="89286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Controllers and general layout of the page can be reproduced without specific graph information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approach the GUI</a:t>
            </a:r>
            <a:endParaRPr/>
          </a:p>
        </p:txBody>
      </p:sp>
      <p:sp>
        <p:nvSpPr>
          <p:cNvPr id="148" name="Google Shape;148;p25"/>
          <p:cNvSpPr txBox="1"/>
          <p:nvPr>
            <p:ph idx="1" type="body"/>
          </p:nvPr>
        </p:nvSpPr>
        <p:spPr>
          <a:xfrm>
            <a:off x="311700" y="1152475"/>
            <a:ext cx="4012800" cy="361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</a:pPr>
            <a:r>
              <a:rPr lang="en">
                <a:solidFill>
                  <a:schemeClr val="dk1"/>
                </a:solidFill>
              </a:rPr>
              <a:t>Software options:</a:t>
            </a:r>
            <a:endParaRPr>
              <a:solidFill>
                <a:schemeClr val="dk1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Python and Flask</a:t>
            </a:r>
            <a:endParaRPr>
              <a:solidFill>
                <a:schemeClr val="dk1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Javascript and JSX</a:t>
            </a:r>
            <a:endParaRPr>
              <a:solidFill>
                <a:schemeClr val="dk1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Other?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Potential issues:</a:t>
            </a:r>
            <a:endParaRPr>
              <a:solidFill>
                <a:schemeClr val="dk1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Graph communication</a:t>
            </a:r>
            <a:endParaRPr>
              <a:solidFill>
                <a:schemeClr val="dk1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Looking ahead, how can we save the GUI state to store it in a database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49" name="Google Shape;14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9825" y="1005325"/>
            <a:ext cx="1331925" cy="133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3278" y="1087598"/>
            <a:ext cx="2825698" cy="116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49075" y="2776325"/>
            <a:ext cx="1546050" cy="126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85900" y="2901025"/>
            <a:ext cx="1167375" cy="116737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5"/>
          <p:cNvSpPr txBox="1"/>
          <p:nvPr/>
        </p:nvSpPr>
        <p:spPr>
          <a:xfrm>
            <a:off x="5911750" y="1347625"/>
            <a:ext cx="976500" cy="32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Proxima Nova"/>
                <a:ea typeface="Proxima Nova"/>
                <a:cs typeface="Proxima Nova"/>
                <a:sym typeface="Proxima Nova"/>
              </a:rPr>
              <a:t> +</a:t>
            </a:r>
            <a:endParaRPr b="1"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Proxima Nova"/>
                <a:ea typeface="Proxima Nova"/>
                <a:cs typeface="Proxima Nova"/>
                <a:sym typeface="Proxima Nova"/>
              </a:rPr>
              <a:t>or</a:t>
            </a:r>
            <a:endParaRPr b="1"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Proxima Nova"/>
                <a:ea typeface="Proxima Nova"/>
                <a:cs typeface="Proxima Nova"/>
                <a:sym typeface="Proxima Nova"/>
              </a:rPr>
              <a:t> +</a:t>
            </a:r>
            <a:endParaRPr b="1" sz="3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Matlab → JavaScript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6"/>
          <p:cNvSpPr txBox="1"/>
          <p:nvPr>
            <p:ph idx="1" type="body"/>
          </p:nvPr>
        </p:nvSpPr>
        <p:spPr>
          <a:xfrm>
            <a:off x="170975" y="1535299"/>
            <a:ext cx="4895700" cy="197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Parts of Matlab to recreate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Graphing function easy and clean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Can make stem plots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Compatible with multiple graphs interacting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Compatible with sliders</a:t>
            </a:r>
            <a:endParaRPr/>
          </a:p>
        </p:txBody>
      </p:sp>
      <p:sp>
        <p:nvSpPr>
          <p:cNvPr id="160" name="Google Shape;160;p26"/>
          <p:cNvSpPr txBox="1"/>
          <p:nvPr/>
        </p:nvSpPr>
        <p:spPr>
          <a:xfrm>
            <a:off x="4798200" y="1535300"/>
            <a:ext cx="4345800" cy="23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</a:pPr>
            <a:r>
              <a:rPr lang="en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Reproducing this using JSXGraph</a:t>
            </a: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○"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Graphing functionality is clean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○"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No inherent stem plot creator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○"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Might have difficulty getting a graph to recognize and interact with another graph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1" name="Google Shape;161;p26"/>
          <p:cNvSpPr txBox="1"/>
          <p:nvPr/>
        </p:nvSpPr>
        <p:spPr>
          <a:xfrm>
            <a:off x="1328550" y="4076150"/>
            <a:ext cx="6486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i="1" lang="en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What tools can we use?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62" name="Google Shape;16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175" y="152950"/>
            <a:ext cx="1376675" cy="120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3172" y="207623"/>
            <a:ext cx="2159053" cy="94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JSXgraph Tools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7"/>
          <p:cNvSpPr txBox="1"/>
          <p:nvPr>
            <p:ph idx="1" type="body"/>
          </p:nvPr>
        </p:nvSpPr>
        <p:spPr>
          <a:xfrm>
            <a:off x="166325" y="1243150"/>
            <a:ext cx="3109200" cy="18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Points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Curves and Segments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Can input a function f(x) 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Can input x coords and y coords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Segments constructed using two endpoints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0" name="Google Shape;17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5475" y="1047800"/>
            <a:ext cx="3528174" cy="2358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74400" y="3594850"/>
            <a:ext cx="5064801" cy="34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JSXgraph Tools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8"/>
          <p:cNvSpPr txBox="1"/>
          <p:nvPr/>
        </p:nvSpPr>
        <p:spPr>
          <a:xfrm>
            <a:off x="235500" y="1200600"/>
            <a:ext cx="3526800" cy="25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</a:pPr>
            <a:r>
              <a:rPr lang="en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Sliders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</a:pPr>
            <a:r>
              <a:rPr lang="en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Used to control variables →  could be used in plotting curves</a:t>
            </a:r>
            <a:endParaRPr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</a:pPr>
            <a:r>
              <a:rPr lang="en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Must be located on the graph</a:t>
            </a:r>
            <a:endParaRPr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</a:pPr>
            <a:r>
              <a:rPr lang="en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Might cause issues if we need another graph to have access to slider values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78" name="Google Shape;17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3325" y="614150"/>
            <a:ext cx="2861351" cy="2861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33350" y="3702551"/>
            <a:ext cx="5301301" cy="94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 txBox="1"/>
          <p:nvPr>
            <p:ph type="title"/>
          </p:nvPr>
        </p:nvSpPr>
        <p:spPr>
          <a:xfrm>
            <a:off x="311700" y="445025"/>
            <a:ext cx="2733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JSXgraph Tools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5" name="Google Shape;18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775" y="1330650"/>
            <a:ext cx="3213725" cy="3134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6" name="Google Shape;186;p29"/>
          <p:cNvCxnSpPr/>
          <p:nvPr/>
        </p:nvCxnSpPr>
        <p:spPr>
          <a:xfrm>
            <a:off x="4222300" y="2750875"/>
            <a:ext cx="8190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87" name="Google Shape;18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6049" y="987338"/>
            <a:ext cx="2458645" cy="38209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8" name="Google Shape;188;p29"/>
          <p:cNvCxnSpPr/>
          <p:nvPr/>
        </p:nvCxnSpPr>
        <p:spPr>
          <a:xfrm rot="10800000">
            <a:off x="5527450" y="1432875"/>
            <a:ext cx="1228200" cy="7806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9" name="Google Shape;189;p29"/>
          <p:cNvCxnSpPr/>
          <p:nvPr/>
        </p:nvCxnSpPr>
        <p:spPr>
          <a:xfrm flipH="1">
            <a:off x="5476025" y="3313850"/>
            <a:ext cx="819000" cy="6141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0" name="Google Shape;190;p29"/>
          <p:cNvSpPr txBox="1"/>
          <p:nvPr/>
        </p:nvSpPr>
        <p:spPr>
          <a:xfrm>
            <a:off x="3701350" y="1017725"/>
            <a:ext cx="20475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Each segment is a curve, plotted using a loop.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Can change number of samples in code, but not user modifiable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1" name="Google Shape;191;p29"/>
          <p:cNvSpPr txBox="1"/>
          <p:nvPr/>
        </p:nvSpPr>
        <p:spPr>
          <a:xfrm>
            <a:off x="3870550" y="3670975"/>
            <a:ext cx="1656900" cy="12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Actual curve plotted to show where sample values are taken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 txBox="1"/>
          <p:nvPr>
            <p:ph type="title"/>
          </p:nvPr>
        </p:nvSpPr>
        <p:spPr>
          <a:xfrm>
            <a:off x="311700" y="445025"/>
            <a:ext cx="2733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JSXgraph Tools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7" name="Google Shape;19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650" y="1647913"/>
            <a:ext cx="8599223" cy="40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650" y="2571740"/>
            <a:ext cx="8599225" cy="174386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0"/>
          <p:cNvSpPr txBox="1"/>
          <p:nvPr/>
        </p:nvSpPr>
        <p:spPr>
          <a:xfrm>
            <a:off x="405450" y="1189925"/>
            <a:ext cx="25461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Graphing a curve: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0" name="Google Shape;200;p30"/>
          <p:cNvSpPr txBox="1"/>
          <p:nvPr/>
        </p:nvSpPr>
        <p:spPr>
          <a:xfrm>
            <a:off x="405450" y="2168250"/>
            <a:ext cx="25461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Graphing segments: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1" name="Google Shape;201;p30"/>
          <p:cNvSpPr/>
          <p:nvPr/>
        </p:nvSpPr>
        <p:spPr>
          <a:xfrm>
            <a:off x="2750300" y="2507775"/>
            <a:ext cx="1203300" cy="3396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30"/>
          <p:cNvSpPr/>
          <p:nvPr/>
        </p:nvSpPr>
        <p:spPr>
          <a:xfrm>
            <a:off x="3045300" y="3722275"/>
            <a:ext cx="1381800" cy="3396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30"/>
          <p:cNvSpPr/>
          <p:nvPr/>
        </p:nvSpPr>
        <p:spPr>
          <a:xfrm>
            <a:off x="5436800" y="1679838"/>
            <a:ext cx="1381800" cy="3396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1"/>
          <p:cNvSpPr txBox="1"/>
          <p:nvPr>
            <p:ph type="title"/>
          </p:nvPr>
        </p:nvSpPr>
        <p:spPr>
          <a:xfrm>
            <a:off x="311700" y="445025"/>
            <a:ext cx="2733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JSXgraph Tools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9" name="Google Shape;20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550" y="1017725"/>
            <a:ext cx="2324303" cy="38011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0" name="Google Shape;210;p31"/>
          <p:cNvCxnSpPr/>
          <p:nvPr/>
        </p:nvCxnSpPr>
        <p:spPr>
          <a:xfrm>
            <a:off x="3518000" y="2774475"/>
            <a:ext cx="8190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11" name="Google Shape;21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6782" y="895625"/>
            <a:ext cx="3516036" cy="179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12275" y="2883456"/>
            <a:ext cx="3665050" cy="18645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3" name="Google Shape;213;p31"/>
          <p:cNvCxnSpPr/>
          <p:nvPr/>
        </p:nvCxnSpPr>
        <p:spPr>
          <a:xfrm rot="10800000">
            <a:off x="4849250" y="1445750"/>
            <a:ext cx="1676100" cy="5886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4" name="Google Shape;214;p31"/>
          <p:cNvCxnSpPr/>
          <p:nvPr/>
        </p:nvCxnSpPr>
        <p:spPr>
          <a:xfrm flipH="1">
            <a:off x="4515500" y="3800050"/>
            <a:ext cx="1663800" cy="4302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5" name="Google Shape;215;p31"/>
          <p:cNvSpPr txBox="1"/>
          <p:nvPr/>
        </p:nvSpPr>
        <p:spPr>
          <a:xfrm>
            <a:off x="3443575" y="1017725"/>
            <a:ext cx="1568700" cy="12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Plotted using a ‘curve’ object in JSXgraph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6" name="Google Shape;216;p31"/>
          <p:cNvSpPr txBox="1"/>
          <p:nvPr/>
        </p:nvSpPr>
        <p:spPr>
          <a:xfrm>
            <a:off x="3293675" y="3800050"/>
            <a:ext cx="1405800" cy="8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Plotted using a ‘curve’ object in JSXgraph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Introductions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081025"/>
            <a:ext cx="8520600" cy="379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● William Wu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○ 3rd year CS major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○ Java, Python, React, HTML, CSS, JavaScript, SQL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● Camille Bossut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○ 2nd year CS major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○ Java, Python, C++, Arduino, Matlab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● Ting Qiu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○ 3rd year CS major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○ Java, C, Python, SQL, Matlab, HTML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● Will Smith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○ 2nd year CS major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○ Java, Python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HTML</a:t>
            </a:r>
            <a:r>
              <a:rPr lang="en"/>
              <a:t> Tools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32"/>
          <p:cNvSpPr txBox="1"/>
          <p:nvPr>
            <p:ph idx="1" type="body"/>
          </p:nvPr>
        </p:nvSpPr>
        <p:spPr>
          <a:xfrm>
            <a:off x="311700" y="1400175"/>
            <a:ext cx="4755000" cy="289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Sliders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Can access these from javascript → multiple graphs can access their values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Box input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Allows user to input precise numbers (rounded to the nearest possible slider value)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DropDown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User can select which filter they want use on the input signal</a:t>
            </a:r>
            <a:endParaRPr/>
          </a:p>
          <a:p>
            <a:pPr indent="45720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32"/>
          <p:cNvSpPr txBox="1"/>
          <p:nvPr/>
        </p:nvSpPr>
        <p:spPr>
          <a:xfrm>
            <a:off x="5697200" y="1931775"/>
            <a:ext cx="3045300" cy="11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5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onchange</a:t>
            </a:r>
            <a:r>
              <a:rPr lang="en" sz="15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 property : when any of the above objects’ values are changed by the user, our graphs can update easily.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HTML Tools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9" name="Google Shape;22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8800" y="1017713"/>
            <a:ext cx="2664813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025" y="1756638"/>
            <a:ext cx="3105150" cy="2343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1" name="Google Shape;231;p33"/>
          <p:cNvCxnSpPr/>
          <p:nvPr/>
        </p:nvCxnSpPr>
        <p:spPr>
          <a:xfrm>
            <a:off x="3858988" y="2750875"/>
            <a:ext cx="8190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2" name="Google Shape;232;p33"/>
          <p:cNvSpPr/>
          <p:nvPr/>
        </p:nvSpPr>
        <p:spPr>
          <a:xfrm>
            <a:off x="4818800" y="1756650"/>
            <a:ext cx="666600" cy="11553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33"/>
          <p:cNvSpPr txBox="1"/>
          <p:nvPr/>
        </p:nvSpPr>
        <p:spPr>
          <a:xfrm>
            <a:off x="7624425" y="2178175"/>
            <a:ext cx="1420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Current values displayed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34" name="Google Shape;234;p33"/>
          <p:cNvCxnSpPr>
            <a:stCxn id="233" idx="1"/>
          </p:cNvCxnSpPr>
          <p:nvPr/>
        </p:nvCxnSpPr>
        <p:spPr>
          <a:xfrm rot="10800000">
            <a:off x="7023525" y="2006425"/>
            <a:ext cx="600900" cy="4581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5" name="Google Shape;235;p33"/>
          <p:cNvCxnSpPr>
            <a:stCxn id="233" idx="1"/>
          </p:cNvCxnSpPr>
          <p:nvPr/>
        </p:nvCxnSpPr>
        <p:spPr>
          <a:xfrm rot="10800000">
            <a:off x="7101225" y="2271925"/>
            <a:ext cx="523200" cy="1926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6" name="Google Shape;236;p33"/>
          <p:cNvCxnSpPr>
            <a:stCxn id="233" idx="1"/>
          </p:cNvCxnSpPr>
          <p:nvPr/>
        </p:nvCxnSpPr>
        <p:spPr>
          <a:xfrm rot="10800000">
            <a:off x="7190625" y="2451325"/>
            <a:ext cx="433800" cy="132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7" name="Google Shape;237;p33"/>
          <p:cNvCxnSpPr>
            <a:stCxn id="233" idx="1"/>
          </p:cNvCxnSpPr>
          <p:nvPr/>
        </p:nvCxnSpPr>
        <p:spPr>
          <a:xfrm flipH="1">
            <a:off x="6870825" y="2464525"/>
            <a:ext cx="753600" cy="2427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8" name="Google Shape;238;p33"/>
          <p:cNvSpPr txBox="1"/>
          <p:nvPr/>
        </p:nvSpPr>
        <p:spPr>
          <a:xfrm>
            <a:off x="3398600" y="1100838"/>
            <a:ext cx="1420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Text boxes for user input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39" name="Google Shape;239;p33"/>
          <p:cNvCxnSpPr>
            <a:stCxn id="232" idx="1"/>
            <a:endCxn id="238" idx="2"/>
          </p:cNvCxnSpPr>
          <p:nvPr/>
        </p:nvCxnSpPr>
        <p:spPr>
          <a:xfrm rot="10800000">
            <a:off x="4108700" y="1673400"/>
            <a:ext cx="710100" cy="6609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HTML Tools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5" name="Google Shape;24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97075"/>
            <a:ext cx="8839196" cy="199525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4"/>
          <p:cNvSpPr txBox="1"/>
          <p:nvPr/>
        </p:nvSpPr>
        <p:spPr>
          <a:xfrm>
            <a:off x="379025" y="1313950"/>
            <a:ext cx="7003500" cy="4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Example of using onchange and onclick for a slider and text input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7" name="Google Shape;247;p34"/>
          <p:cNvSpPr/>
          <p:nvPr/>
        </p:nvSpPr>
        <p:spPr>
          <a:xfrm>
            <a:off x="5164275" y="2092950"/>
            <a:ext cx="1143600" cy="2625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34"/>
          <p:cNvSpPr/>
          <p:nvPr/>
        </p:nvSpPr>
        <p:spPr>
          <a:xfrm>
            <a:off x="1094400" y="2769950"/>
            <a:ext cx="1143600" cy="2625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Graph Layout Decisions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35"/>
          <p:cNvSpPr txBox="1"/>
          <p:nvPr>
            <p:ph idx="1" type="body"/>
          </p:nvPr>
        </p:nvSpPr>
        <p:spPr>
          <a:xfrm>
            <a:off x="311700" y="1855200"/>
            <a:ext cx="4260300" cy="14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Ideas to improve:</a:t>
            </a:r>
            <a:endParaRPr/>
          </a:p>
          <a:p>
            <a:pPr indent="-3175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Minimal scrolling between graphs</a:t>
            </a:r>
            <a:endParaRPr/>
          </a:p>
          <a:p>
            <a:pPr indent="-3175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Minimal update time</a:t>
            </a:r>
            <a:endParaRPr/>
          </a:p>
          <a:p>
            <a:pPr indent="-3175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Straightforward usability</a:t>
            </a:r>
            <a:endParaRPr/>
          </a:p>
        </p:txBody>
      </p:sp>
      <p:sp>
        <p:nvSpPr>
          <p:cNvPr id="255" name="Google Shape;255;p35"/>
          <p:cNvSpPr txBox="1"/>
          <p:nvPr/>
        </p:nvSpPr>
        <p:spPr>
          <a:xfrm>
            <a:off x="4951575" y="1507500"/>
            <a:ext cx="3748800" cy="18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</a:pPr>
            <a:r>
              <a:rPr lang="en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Ideas t</a:t>
            </a:r>
            <a:r>
              <a:rPr lang="en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o maintain: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</a:pPr>
            <a:r>
              <a:rPr lang="en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Input and output graphs clearly visible</a:t>
            </a:r>
            <a:endParaRPr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</a:pPr>
            <a:r>
              <a:rPr lang="en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Easy to select filter</a:t>
            </a:r>
            <a:endParaRPr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</a:pPr>
            <a:r>
              <a:rPr lang="en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Formulas displayed</a:t>
            </a:r>
            <a:endParaRPr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</a:pPr>
            <a:r>
              <a:rPr lang="en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Manipulatable variables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Graph Layout Decisions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1" name="Google Shape;26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000" y="1330650"/>
            <a:ext cx="7981447" cy="268425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6"/>
          <p:cNvSpPr/>
          <p:nvPr/>
        </p:nvSpPr>
        <p:spPr>
          <a:xfrm>
            <a:off x="499000" y="2544225"/>
            <a:ext cx="3134700" cy="4095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36"/>
          <p:cNvSpPr/>
          <p:nvPr/>
        </p:nvSpPr>
        <p:spPr>
          <a:xfrm>
            <a:off x="5858875" y="2571750"/>
            <a:ext cx="3134700" cy="4095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36"/>
          <p:cNvSpPr/>
          <p:nvPr/>
        </p:nvSpPr>
        <p:spPr>
          <a:xfrm>
            <a:off x="2097200" y="2981250"/>
            <a:ext cx="1114200" cy="4095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36"/>
          <p:cNvSpPr txBox="1"/>
          <p:nvPr/>
        </p:nvSpPr>
        <p:spPr>
          <a:xfrm>
            <a:off x="3888475" y="2032600"/>
            <a:ext cx="1408500" cy="3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No stem plot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66" name="Google Shape;266;p36"/>
          <p:cNvSpPr txBox="1"/>
          <p:nvPr/>
        </p:nvSpPr>
        <p:spPr>
          <a:xfrm>
            <a:off x="3586800" y="3234150"/>
            <a:ext cx="1970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Controllers attached to a specific graph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67" name="Google Shape;267;p36"/>
          <p:cNvCxnSpPr>
            <a:stCxn id="265" idx="2"/>
            <a:endCxn id="262" idx="3"/>
          </p:cNvCxnSpPr>
          <p:nvPr/>
        </p:nvCxnSpPr>
        <p:spPr>
          <a:xfrm flipH="1">
            <a:off x="3633625" y="2377900"/>
            <a:ext cx="959100" cy="3711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8" name="Google Shape;268;p36"/>
          <p:cNvCxnSpPr>
            <a:stCxn id="265" idx="2"/>
            <a:endCxn id="263" idx="1"/>
          </p:cNvCxnSpPr>
          <p:nvPr/>
        </p:nvCxnSpPr>
        <p:spPr>
          <a:xfrm>
            <a:off x="4592725" y="2377900"/>
            <a:ext cx="1266300" cy="3987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9" name="Google Shape;269;p36"/>
          <p:cNvCxnSpPr>
            <a:stCxn id="264" idx="3"/>
            <a:endCxn id="266" idx="1"/>
          </p:cNvCxnSpPr>
          <p:nvPr/>
        </p:nvCxnSpPr>
        <p:spPr>
          <a:xfrm>
            <a:off x="3211400" y="3186000"/>
            <a:ext cx="375300" cy="3345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Graph Layout Decisions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5" name="Google Shape;27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6752" y="1389688"/>
            <a:ext cx="5470748" cy="308067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7"/>
          <p:cNvSpPr txBox="1"/>
          <p:nvPr/>
        </p:nvSpPr>
        <p:spPr>
          <a:xfrm>
            <a:off x="311700" y="1870050"/>
            <a:ext cx="2784600" cy="16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Maintain the grouping of graphs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Perhaps place controllers in the middle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Graph communication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38"/>
          <p:cNvSpPr txBox="1"/>
          <p:nvPr>
            <p:ph idx="1" type="body"/>
          </p:nvPr>
        </p:nvSpPr>
        <p:spPr>
          <a:xfrm>
            <a:off x="311700" y="1234725"/>
            <a:ext cx="4025700" cy="117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Global data needed: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Values of the sliders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Values modified by the selected filter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38"/>
          <p:cNvSpPr txBox="1"/>
          <p:nvPr/>
        </p:nvSpPr>
        <p:spPr>
          <a:xfrm>
            <a:off x="5245850" y="1234725"/>
            <a:ext cx="3727200" cy="28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</a:pPr>
            <a:r>
              <a:rPr lang="en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Where it was stored: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</a:pPr>
            <a:r>
              <a:rPr lang="en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In the HTML sliders themselves</a:t>
            </a:r>
            <a:endParaRPr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</a:pPr>
            <a:r>
              <a:rPr lang="en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In a GUI object that stored the filter state</a:t>
            </a:r>
            <a:endParaRPr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</a:pPr>
            <a:r>
              <a:rPr lang="en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Created variations of the phase and magnitude functions for each filter</a:t>
            </a:r>
            <a:endParaRPr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</a:pPr>
            <a:r>
              <a:rPr lang="en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Can save a function as an variable in the GUI object when the filter is changed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84" name="Google Shape;28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241650"/>
            <a:ext cx="3283626" cy="33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2801750"/>
            <a:ext cx="5281499" cy="2112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Graph communication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1" name="Google Shape;29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189924"/>
            <a:ext cx="8839200" cy="1385703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39"/>
          <p:cNvSpPr/>
          <p:nvPr/>
        </p:nvSpPr>
        <p:spPr>
          <a:xfrm>
            <a:off x="89575" y="3116525"/>
            <a:ext cx="4810800" cy="5118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3" name="Google Shape;293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182804"/>
            <a:ext cx="9144001" cy="1768642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39"/>
          <p:cNvSpPr/>
          <p:nvPr/>
        </p:nvSpPr>
        <p:spPr>
          <a:xfrm>
            <a:off x="845100" y="2212650"/>
            <a:ext cx="5274600" cy="3591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Graph communication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40"/>
          <p:cNvSpPr txBox="1"/>
          <p:nvPr>
            <p:ph idx="1" type="body"/>
          </p:nvPr>
        </p:nvSpPr>
        <p:spPr>
          <a:xfrm>
            <a:off x="644375" y="1513050"/>
            <a:ext cx="3155700" cy="21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Having figured this out, we could finally move on to putting the project together, layout, graphs, controls and all.</a:t>
            </a:r>
            <a:endParaRPr/>
          </a:p>
          <a:p>
            <a:pPr indent="0" lvl="0" marL="0" rtl="0" algn="ctr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01" name="Google Shape;30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6551" y="309563"/>
            <a:ext cx="2705225" cy="452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Application</a:t>
            </a:r>
            <a:endParaRPr/>
          </a:p>
        </p:txBody>
      </p:sp>
      <p:pic>
        <p:nvPicPr>
          <p:cNvPr id="307" name="Google Shape;307;p41"/>
          <p:cNvPicPr preferRelativeResize="0"/>
          <p:nvPr/>
        </p:nvPicPr>
        <p:blipFill rotWithShape="1">
          <a:blip r:embed="rId3">
            <a:alphaModFix/>
          </a:blip>
          <a:srcRect b="6950" l="0" r="0" t="0"/>
          <a:stretch/>
        </p:blipFill>
        <p:spPr>
          <a:xfrm>
            <a:off x="3839825" y="178663"/>
            <a:ext cx="5227975" cy="4786174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41"/>
          <p:cNvSpPr txBox="1"/>
          <p:nvPr>
            <p:ph idx="1" type="body"/>
          </p:nvPr>
        </p:nvSpPr>
        <p:spPr>
          <a:xfrm>
            <a:off x="0" y="1833600"/>
            <a:ext cx="4260300" cy="147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Graphs update from sliders/textbox</a:t>
            </a:r>
            <a:endParaRPr sz="1600"/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Pick Filter from dropdown</a:t>
            </a:r>
            <a:endParaRPr sz="1600"/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Strings update from graphs/input</a:t>
            </a:r>
            <a:endParaRPr sz="1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</a:t>
            </a:r>
            <a:endParaRPr/>
          </a:p>
        </p:txBody>
      </p:sp>
      <p:sp>
        <p:nvSpPr>
          <p:cNvPr id="72" name="Google Shape;72;p15"/>
          <p:cNvSpPr txBox="1"/>
          <p:nvPr>
            <p:ph idx="1" type="subTitle"/>
          </p:nvPr>
        </p:nvSpPr>
        <p:spPr>
          <a:xfrm>
            <a:off x="510450" y="3182330"/>
            <a:ext cx="8123100" cy="9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improve user experience in the DLTI GUI used within the frequency response lab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2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Implementations</a:t>
            </a:r>
            <a:endParaRPr/>
          </a:p>
        </p:txBody>
      </p:sp>
      <p:sp>
        <p:nvSpPr>
          <p:cNvPr id="319" name="Google Shape;319;p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Post/Get GUI state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Database for GUI state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Possibly using Python-Flask and SQL to connect everything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Using React as a global controller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Documentation for future teams to work on code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 Learned</a:t>
            </a:r>
            <a:endParaRPr/>
          </a:p>
        </p:txBody>
      </p:sp>
      <p:sp>
        <p:nvSpPr>
          <p:cNvPr id="325" name="Google Shape;325;p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New team and all new to VIP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JavaScript and JSXGraph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Used GitHub more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Work in a group environment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5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2319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Motivation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220550"/>
            <a:ext cx="1873200" cy="31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Simple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Easy access to GUIs without Matlab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Learn how to use JavaScript and JSXgraph</a:t>
            </a: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4900" y="984050"/>
            <a:ext cx="6959123" cy="3986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157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did we want to improve?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828650"/>
            <a:ext cx="2017200" cy="38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Page layout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Controller functionality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Add Frequency and Phase graphs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Add more Frequency Response filters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Have a universal controller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Post/Get GUI state</a:t>
            </a:r>
            <a:endParaRPr sz="1600"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6400" y="961500"/>
            <a:ext cx="6597602" cy="4029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Progression and Details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Splitting up the work</a:t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152475"/>
            <a:ext cx="4550400" cy="361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Option 1 : Front-end versus Back-end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However, most of the GUI is front-end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Different portions of code might be incompatible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Option 2 : Different portions of the GUI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Easier to group together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Avoids conflicts when using version control tools like git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Splitting up the work</a:t>
            </a:r>
            <a:endParaRPr/>
          </a:p>
        </p:txBody>
      </p:sp>
      <p:sp>
        <p:nvSpPr>
          <p:cNvPr id="103" name="Google Shape;103;p20"/>
          <p:cNvSpPr/>
          <p:nvPr/>
        </p:nvSpPr>
        <p:spPr>
          <a:xfrm>
            <a:off x="1056825" y="1375438"/>
            <a:ext cx="2622900" cy="716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Graphs: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Input and Output</a:t>
            </a:r>
            <a:endParaRPr/>
          </a:p>
        </p:txBody>
      </p:sp>
      <p:sp>
        <p:nvSpPr>
          <p:cNvPr id="104" name="Google Shape;104;p20"/>
          <p:cNvSpPr/>
          <p:nvPr/>
        </p:nvSpPr>
        <p:spPr>
          <a:xfrm>
            <a:off x="1056825" y="3753563"/>
            <a:ext cx="2622900" cy="716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Graphs: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Filter Phase and Magnitude</a:t>
            </a:r>
            <a:endParaRPr/>
          </a:p>
        </p:txBody>
      </p:sp>
      <p:sp>
        <p:nvSpPr>
          <p:cNvPr id="105" name="Google Shape;105;p20"/>
          <p:cNvSpPr/>
          <p:nvPr/>
        </p:nvSpPr>
        <p:spPr>
          <a:xfrm>
            <a:off x="6012400" y="2571750"/>
            <a:ext cx="2201700" cy="716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Layout and Controllers</a:t>
            </a:r>
            <a:endParaRPr/>
          </a:p>
        </p:txBody>
      </p:sp>
      <p:cxnSp>
        <p:nvCxnSpPr>
          <p:cNvPr id="106" name="Google Shape;106;p20"/>
          <p:cNvCxnSpPr>
            <a:stCxn id="103" idx="3"/>
            <a:endCxn id="105" idx="1"/>
          </p:cNvCxnSpPr>
          <p:nvPr/>
        </p:nvCxnSpPr>
        <p:spPr>
          <a:xfrm>
            <a:off x="3679725" y="1733638"/>
            <a:ext cx="2332800" cy="11964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7" name="Google Shape;107;p20"/>
          <p:cNvCxnSpPr>
            <a:stCxn id="104" idx="3"/>
            <a:endCxn id="105" idx="1"/>
          </p:cNvCxnSpPr>
          <p:nvPr/>
        </p:nvCxnSpPr>
        <p:spPr>
          <a:xfrm flipH="1" rot="10800000">
            <a:off x="3679725" y="2930063"/>
            <a:ext cx="2332800" cy="1181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8" name="Google Shape;108;p20"/>
          <p:cNvSpPr txBox="1"/>
          <p:nvPr/>
        </p:nvSpPr>
        <p:spPr>
          <a:xfrm>
            <a:off x="2021625" y="2018575"/>
            <a:ext cx="9981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Camille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9" name="Google Shape;109;p20"/>
          <p:cNvSpPr txBox="1"/>
          <p:nvPr/>
        </p:nvSpPr>
        <p:spPr>
          <a:xfrm>
            <a:off x="2021625" y="3379000"/>
            <a:ext cx="9981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Will S.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0" name="Google Shape;110;p20"/>
          <p:cNvSpPr txBox="1"/>
          <p:nvPr/>
        </p:nvSpPr>
        <p:spPr>
          <a:xfrm>
            <a:off x="6220575" y="3226600"/>
            <a:ext cx="1881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William W. and Ting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Splitting up the work </a:t>
            </a:r>
            <a:r>
              <a:rPr lang="en" sz="2000"/>
              <a:t>— original GUI</a:t>
            </a:r>
            <a:endParaRPr sz="2000"/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0250" y="1246325"/>
            <a:ext cx="6027500" cy="339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